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8"/>
  </p:notesMasterIdLst>
  <p:sldIdLst>
    <p:sldId id="259" r:id="rId2"/>
    <p:sldId id="260" r:id="rId3"/>
    <p:sldId id="257" r:id="rId4"/>
    <p:sldId id="261" r:id="rId5"/>
    <p:sldId id="262" r:id="rId6"/>
    <p:sldId id="263"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860CBC-4D61-44D4-88A0-FFDDBC40FBBF}" type="datetimeFigureOut">
              <a:rPr lang="en-US"/>
              <a:t>10/18/2016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89F9B3-D778-4FA4-BDF8-585FB024C485}" type="slidenum">
              <a:rPr lang="en-US"/>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1</a:t>
            </a:fld>
            <a:endParaRPr lang="en-US"/>
          </a:p>
        </p:txBody>
      </p:sp>
    </p:spTree>
    <p:extLst>
      <p:ext uri="{BB962C8B-B14F-4D97-AF65-F5344CB8AC3E}">
        <p14:creationId xmlns:p14="http://schemas.microsoft.com/office/powerpoint/2010/main" val="2310296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2</a:t>
            </a:fld>
            <a:endParaRPr lang="en-US"/>
          </a:p>
        </p:txBody>
      </p:sp>
    </p:spTree>
    <p:extLst>
      <p:ext uri="{BB962C8B-B14F-4D97-AF65-F5344CB8AC3E}">
        <p14:creationId xmlns:p14="http://schemas.microsoft.com/office/powerpoint/2010/main" val="2733825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3</a:t>
            </a:fld>
            <a:endParaRPr lang="en-US"/>
          </a:p>
        </p:txBody>
      </p:sp>
    </p:spTree>
    <p:extLst>
      <p:ext uri="{BB962C8B-B14F-4D97-AF65-F5344CB8AC3E}">
        <p14:creationId xmlns:p14="http://schemas.microsoft.com/office/powerpoint/2010/main" val="19668991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4</a:t>
            </a:fld>
            <a:endParaRPr lang="en-US"/>
          </a:p>
        </p:txBody>
      </p:sp>
    </p:spTree>
    <p:extLst>
      <p:ext uri="{BB962C8B-B14F-4D97-AF65-F5344CB8AC3E}">
        <p14:creationId xmlns:p14="http://schemas.microsoft.com/office/powerpoint/2010/main" val="3035176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5</a:t>
            </a:fld>
            <a:endParaRPr lang="en-US"/>
          </a:p>
        </p:txBody>
      </p:sp>
    </p:spTree>
    <p:extLst>
      <p:ext uri="{BB962C8B-B14F-4D97-AF65-F5344CB8AC3E}">
        <p14:creationId xmlns:p14="http://schemas.microsoft.com/office/powerpoint/2010/main" val="733614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6</a:t>
            </a:fld>
            <a:endParaRPr lang="en-US"/>
          </a:p>
        </p:txBody>
      </p:sp>
    </p:spTree>
    <p:extLst>
      <p:ext uri="{BB962C8B-B14F-4D97-AF65-F5344CB8AC3E}">
        <p14:creationId xmlns:p14="http://schemas.microsoft.com/office/powerpoint/2010/main" val="1454743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dirty="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10/18/2016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10/18/2016</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10/18/2016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1BEF0D-F0BB-DE4B-95CE-6DB70DBA9567}" type="datetimeFigureOut">
              <a:rPr lang="en-US" dirty="0"/>
              <a:pPr/>
              <a:t>10/18/2016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10/18/2016</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10/18/2016</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10/18/2016</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10/18/2016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10/18/2016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10/18/2016</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Parental Involvement with homework </a:t>
            </a:r>
            <a:endParaRPr lang="en-US"/>
          </a:p>
        </p:txBody>
      </p:sp>
      <p:sp>
        <p:nvSpPr>
          <p:cNvPr id="3" name="Content Placeholder 2"/>
          <p:cNvSpPr>
            <a:spLocks noGrp="1"/>
          </p:cNvSpPr>
          <p:nvPr>
            <p:ph idx="1"/>
          </p:nvPr>
        </p:nvSpPr>
        <p:spPr>
          <a:xfrm>
            <a:off x="2589213" y="2133600"/>
            <a:ext cx="8915400" cy="4293771"/>
          </a:xfrm>
        </p:spPr>
        <p:txBody>
          <a:bodyPr vert="horz" lIns="91440" tIns="45720" rIns="91440" bIns="45720" rtlCol="0" anchor="t">
            <a:normAutofit fontScale="92500" lnSpcReduction="20000"/>
          </a:bodyPr>
          <a:lstStyle/>
          <a:p>
            <a:endParaRPr lang="en-US"/>
          </a:p>
          <a:p>
            <a:endParaRPr lang="en-US"/>
          </a:p>
          <a:p>
            <a:endParaRPr lang="en-US"/>
          </a:p>
          <a:p>
            <a:endParaRPr lang="EN-US"/>
          </a:p>
          <a:p>
            <a:endParaRPr lang="EN-US"/>
          </a:p>
          <a:p>
            <a:endParaRPr lang="EN-US"/>
          </a:p>
          <a:p>
            <a:endParaRPr lang="EN-US"/>
          </a:p>
          <a:p>
            <a:endParaRPr lang="en-US"/>
          </a:p>
          <a:p>
            <a:pPr marL="0" indent="0">
              <a:buNone/>
            </a:pPr>
            <a:endParaRPr lang="en-US" err="1"/>
          </a:p>
          <a:p>
            <a:pPr marL="0" indent="0">
              <a:buNone/>
            </a:pPr>
            <a:endParaRPr lang="en-US">
              <a:solidFill>
                <a:srgbClr val="000000"/>
              </a:solidFill>
            </a:endParaRPr>
          </a:p>
          <a:p>
            <a:pPr marL="0" indent="0">
              <a:buNone/>
            </a:pPr>
            <a:r>
              <a:rPr lang="EN-US" sz="2400" b="1"/>
              <a:t>Lisa </a:t>
            </a:r>
            <a:r>
              <a:rPr lang="EN-US" sz="2400" b="1" err="1"/>
              <a:t>Duvalsaint</a:t>
            </a:r>
            <a:endParaRPr lang="en-US" sz="2400" b="1">
              <a:solidFill>
                <a:schemeClr val="tx1"/>
              </a:solidFill>
            </a:endParaRPr>
          </a:p>
          <a:p>
            <a:pPr marL="0" indent="0">
              <a:buNone/>
            </a:pPr>
            <a:r>
              <a:rPr lang="EN-US" sz="2400" b="1">
                <a:solidFill>
                  <a:srgbClr val="404040"/>
                </a:solidFill>
              </a:rPr>
              <a:t>CBSE 7201 Fall 2016</a:t>
            </a:r>
          </a:p>
        </p:txBody>
      </p:sp>
      <p:pic>
        <p:nvPicPr>
          <p:cNvPr id="4" name="Picture 3" descr="Moms Inspire Learning: Favorite Family Read Alouds"/>
          <p:cNvPicPr>
            <a:picLocks noChangeAspect="1"/>
          </p:cNvPicPr>
          <p:nvPr/>
        </p:nvPicPr>
        <p:blipFill>
          <a:blip r:embed="rId3"/>
          <a:stretch>
            <a:fillRect/>
          </a:stretch>
        </p:blipFill>
        <p:spPr>
          <a:xfrm>
            <a:off x="3213100" y="1371600"/>
            <a:ext cx="7242305" cy="3478213"/>
          </a:xfrm>
          <a:prstGeom prst="rect">
            <a:avLst/>
          </a:prstGeom>
        </p:spPr>
      </p:pic>
    </p:spTree>
    <p:extLst>
      <p:ext uri="{BB962C8B-B14F-4D97-AF65-F5344CB8AC3E}">
        <p14:creationId xmlns:p14="http://schemas.microsoft.com/office/powerpoint/2010/main" val="1691270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a:t>Table of Contents</a:t>
            </a:r>
            <a:endParaRPr lang="en-US"/>
          </a:p>
        </p:txBody>
      </p:sp>
      <p:sp>
        <p:nvSpPr>
          <p:cNvPr id="3" name="Content Placeholder 2"/>
          <p:cNvSpPr>
            <a:spLocks noGrp="1"/>
          </p:cNvSpPr>
          <p:nvPr>
            <p:ph idx="1"/>
          </p:nvPr>
        </p:nvSpPr>
        <p:spPr>
          <a:xfrm>
            <a:off x="2249147" y="1425495"/>
            <a:ext cx="9255466" cy="4486355"/>
          </a:xfrm>
        </p:spPr>
        <p:txBody>
          <a:bodyPr vert="horz" lIns="91440" tIns="45720" rIns="91440" bIns="45720" rtlCol="0" anchor="t">
            <a:normAutofit/>
          </a:bodyPr>
          <a:lstStyle/>
          <a:p>
            <a:pPr marL="0" indent="0">
              <a:buNone/>
            </a:pPr>
            <a:endParaRPr lang="en-US" b="1"/>
          </a:p>
          <a:p>
            <a:r>
              <a:rPr lang="EN-US" b="1"/>
              <a:t>Statement of the problem</a:t>
            </a:r>
            <a:endParaRPr lang="en-US" b="1"/>
          </a:p>
          <a:p>
            <a:r>
              <a:rPr lang="EN-US" b="1">
                <a:solidFill>
                  <a:srgbClr val="404040"/>
                </a:solidFill>
              </a:rPr>
              <a:t>Review of literature</a:t>
            </a:r>
            <a:endParaRPr lang="en-US" b="1">
              <a:solidFill>
                <a:srgbClr val="404040"/>
              </a:solidFill>
            </a:endParaRPr>
          </a:p>
          <a:p>
            <a:r>
              <a:rPr lang="EN-US" b="1">
                <a:solidFill>
                  <a:srgbClr val="404040"/>
                </a:solidFill>
              </a:rPr>
              <a:t>Hypothesis</a:t>
            </a:r>
            <a:endParaRPr lang="en-US" b="1">
              <a:solidFill>
                <a:srgbClr val="404040"/>
              </a:solidFill>
            </a:endParaRPr>
          </a:p>
          <a:p>
            <a:r>
              <a:rPr lang="EN-US" b="1">
                <a:solidFill>
                  <a:srgbClr val="404040"/>
                </a:solidFill>
              </a:rPr>
              <a:t>References</a:t>
            </a:r>
            <a:endParaRPr lang="en-US" b="1">
              <a:solidFill>
                <a:srgbClr val="404040"/>
              </a:solidFill>
            </a:endParaRPr>
          </a:p>
          <a:p>
            <a:pPr marL="0" indent="0">
              <a:buNone/>
            </a:pPr>
            <a:endParaRPr lang="EN-US">
              <a:solidFill>
                <a:schemeClr val="tx1"/>
              </a:solidFill>
            </a:endParaRPr>
          </a:p>
        </p:txBody>
      </p:sp>
      <p:pic>
        <p:nvPicPr>
          <p:cNvPr id="4" name="Picture 3" descr="... however, one starts with a theory, a prediction, or an observation"/>
          <p:cNvPicPr>
            <a:picLocks noChangeAspect="1"/>
          </p:cNvPicPr>
          <p:nvPr/>
        </p:nvPicPr>
        <p:blipFill>
          <a:blip r:embed="rId3"/>
          <a:stretch>
            <a:fillRect/>
          </a:stretch>
        </p:blipFill>
        <p:spPr>
          <a:xfrm>
            <a:off x="6067425" y="1565275"/>
            <a:ext cx="5023992" cy="4851400"/>
          </a:xfrm>
          <a:prstGeom prst="rect">
            <a:avLst/>
          </a:prstGeom>
        </p:spPr>
      </p:pic>
    </p:spTree>
    <p:extLst>
      <p:ext uri="{BB962C8B-B14F-4D97-AF65-F5344CB8AC3E}">
        <p14:creationId xmlns:p14="http://schemas.microsoft.com/office/powerpoint/2010/main" val="1627892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a:solidFill>
                  <a:srgbClr val="262626"/>
                </a:solidFill>
              </a:rPr>
              <a:t>Statement of the Problem</a:t>
            </a:r>
            <a:endParaRPr lang="en-US" b="1">
              <a:solidFill>
                <a:srgbClr val="262626"/>
              </a:solidFill>
            </a:endParaRPr>
          </a:p>
        </p:txBody>
      </p:sp>
      <p:sp>
        <p:nvSpPr>
          <p:cNvPr id="3" name="Content Placeholder 2"/>
          <p:cNvSpPr>
            <a:spLocks noGrp="1"/>
          </p:cNvSpPr>
          <p:nvPr>
            <p:ph idx="1"/>
          </p:nvPr>
        </p:nvSpPr>
        <p:spPr>
          <a:xfrm>
            <a:off x="2589213" y="1223504"/>
            <a:ext cx="8915400" cy="5415421"/>
          </a:xfrm>
        </p:spPr>
        <p:txBody>
          <a:bodyPr vert="horz" lIns="91440" tIns="45720" rIns="91440" bIns="45720" rtlCol="0" anchor="t">
            <a:normAutofit lnSpcReduction="10000"/>
          </a:bodyPr>
          <a:lstStyle/>
          <a:p>
            <a:r>
              <a:rPr lang="EN-US">
                <a:solidFill>
                  <a:schemeClr val="tx1"/>
                </a:solidFill>
              </a:rPr>
              <a:t>Getting parents involved in their child(</a:t>
            </a:r>
            <a:r>
              <a:rPr lang="EN-US" err="1">
                <a:solidFill>
                  <a:schemeClr val="tx1"/>
                </a:solidFill>
              </a:rPr>
              <a:t>rens</a:t>
            </a:r>
            <a:r>
              <a:rPr lang="EN-US">
                <a:solidFill>
                  <a:schemeClr val="tx1"/>
                </a:solidFill>
              </a:rPr>
              <a:t>) homework can be challenging in urban schools.  There are so many reasons why parental involvement is so low in NYC schools.  Many times parents are not involved because their work schedule does not allow them to, sometimes it’s a cultural difference, resources, or they just do not comprehend the homework that is being brought home from school.  However, It is important that as pedagogues we find ways to close this gap.   According to Carmen Farina, NYC school chancellor the push for parental involvement is a top priority to bridge the gap for higher academic performance in city schools.  Many researchers and theorist suggest that this approach works to increase test scores on many levels. One way to achieve this is to have parents assist their child with their homework.  The purpose of this study is to determine if there is a correlation between parental involvement with homework help and reading test scores of third graders measured by 3rd grade common core sample test.</a:t>
            </a:r>
            <a:endParaRPr lang="en-US">
              <a:solidFill>
                <a:schemeClr val="tx1"/>
              </a:solidFill>
            </a:endParaRPr>
          </a:p>
          <a:p>
            <a:r>
              <a:rPr lang="EN-US">
                <a:solidFill>
                  <a:schemeClr val="tx1"/>
                </a:solidFill>
              </a:rPr>
              <a:t>"Parental involvement in children's homework appears to influence student outcomes because it offers modeling, reinforcement, and instruction that supports the development of attitudes, knowledge, and behaviors associated with successful school performance (Hoover-Dempsey et al. 2001)</a:t>
            </a:r>
            <a:br>
              <a:rPr lang="en-US">
                <a:solidFill>
                  <a:schemeClr val="tx1"/>
                </a:solidFill>
              </a:rPr>
            </a:br>
            <a:endParaRPr lang="en-US">
              <a:solidFill>
                <a:schemeClr val="tx1"/>
              </a:solidFill>
            </a:endParaRPr>
          </a:p>
        </p:txBody>
      </p:sp>
    </p:spTree>
    <p:extLst>
      <p:ext uri="{BB962C8B-B14F-4D97-AF65-F5344CB8AC3E}">
        <p14:creationId xmlns:p14="http://schemas.microsoft.com/office/powerpoint/2010/main" val="1252060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a:t>Review of Related Literature</a:t>
            </a:r>
            <a:endParaRPr lang="en-US" b="1"/>
          </a:p>
        </p:txBody>
      </p:sp>
      <p:sp>
        <p:nvSpPr>
          <p:cNvPr id="3" name="Content Placeholder 2"/>
          <p:cNvSpPr>
            <a:spLocks noGrp="1"/>
          </p:cNvSpPr>
          <p:nvPr>
            <p:ph idx="1"/>
          </p:nvPr>
        </p:nvSpPr>
        <p:spPr>
          <a:xfrm>
            <a:off x="1484313" y="1212850"/>
            <a:ext cx="10020300" cy="5761402"/>
          </a:xfrm>
        </p:spPr>
        <p:txBody>
          <a:bodyPr vert="horz" lIns="91440" tIns="45720" rIns="91440" bIns="45720" rtlCol="0" anchor="t">
            <a:normAutofit fontScale="92500" lnSpcReduction="20000"/>
          </a:bodyPr>
          <a:lstStyle/>
          <a:p>
            <a:pPr marL="0" indent="0">
              <a:buNone/>
            </a:pPr>
            <a:r>
              <a:rPr lang="EN-US" b="1"/>
              <a:t>Theory of Literacy Development</a:t>
            </a:r>
            <a:endParaRPr lang="en-US" b="1"/>
          </a:p>
          <a:p>
            <a:pPr marL="0" indent="0">
              <a:buNone/>
            </a:pPr>
            <a:r>
              <a:rPr lang="EN-US" b="1" err="1">
                <a:solidFill>
                  <a:srgbClr val="000000"/>
                </a:solidFill>
              </a:rPr>
              <a:t>Holdaway</a:t>
            </a:r>
            <a:r>
              <a:rPr lang="EN-US">
                <a:solidFill>
                  <a:schemeClr val="tx1"/>
                </a:solidFill>
              </a:rPr>
              <a:t> (1979) believed that learning to read was a natural development that is closely linked to a child's natural development of oral language skills.  Parents are a models for their children and they strive to emulate their parents. (</a:t>
            </a:r>
            <a:r>
              <a:rPr lang="EN-US" err="1">
                <a:solidFill>
                  <a:schemeClr val="tx1"/>
                </a:solidFill>
              </a:rPr>
              <a:t>Mkandawire</a:t>
            </a:r>
            <a:r>
              <a:rPr lang="EN-US">
                <a:solidFill>
                  <a:schemeClr val="tx1"/>
                </a:solidFill>
              </a:rPr>
              <a:t>, 2015)</a:t>
            </a:r>
            <a:endParaRPr lang="en-US">
              <a:solidFill>
                <a:schemeClr val="tx1"/>
              </a:solidFill>
            </a:endParaRPr>
          </a:p>
          <a:p>
            <a:pPr marL="0" indent="0">
              <a:buNone/>
            </a:pPr>
            <a:r>
              <a:rPr lang="EN-US">
                <a:solidFill>
                  <a:schemeClr val="tx1"/>
                </a:solidFill>
              </a:rPr>
              <a:t>Literacy development begins in children's home and is based on meaningful learning experiences.</a:t>
            </a:r>
            <a:endParaRPr lang="en-US">
              <a:solidFill>
                <a:schemeClr val="tx1"/>
              </a:solidFill>
            </a:endParaRPr>
          </a:p>
          <a:p>
            <a:pPr marL="0" indent="0">
              <a:buNone/>
            </a:pPr>
            <a:r>
              <a:rPr lang="EN-US" b="1">
                <a:solidFill>
                  <a:schemeClr val="tx1"/>
                </a:solidFill>
              </a:rPr>
              <a:t>4 key components</a:t>
            </a:r>
            <a:endParaRPr lang="en-US" b="1">
              <a:solidFill>
                <a:schemeClr val="tx1"/>
              </a:solidFill>
            </a:endParaRPr>
          </a:p>
          <a:p>
            <a:r>
              <a:rPr lang="EN-US">
                <a:solidFill>
                  <a:schemeClr val="tx1"/>
                </a:solidFill>
              </a:rPr>
              <a:t>Observation</a:t>
            </a:r>
            <a:endParaRPr lang="en-US">
              <a:solidFill>
                <a:schemeClr val="tx1"/>
              </a:solidFill>
            </a:endParaRPr>
          </a:p>
          <a:p>
            <a:r>
              <a:rPr lang="EN-US">
                <a:solidFill>
                  <a:schemeClr val="tx1"/>
                </a:solidFill>
              </a:rPr>
              <a:t>Collaboration</a:t>
            </a:r>
            <a:endParaRPr lang="en-US">
              <a:solidFill>
                <a:schemeClr val="tx1"/>
              </a:solidFill>
            </a:endParaRPr>
          </a:p>
          <a:p>
            <a:r>
              <a:rPr lang="EN-US">
                <a:solidFill>
                  <a:schemeClr val="tx1"/>
                </a:solidFill>
              </a:rPr>
              <a:t>Practice</a:t>
            </a:r>
            <a:endParaRPr lang="en-US">
              <a:solidFill>
                <a:schemeClr val="tx1"/>
              </a:solidFill>
            </a:endParaRPr>
          </a:p>
          <a:p>
            <a:r>
              <a:rPr lang="EN-US">
                <a:solidFill>
                  <a:schemeClr val="tx1"/>
                </a:solidFill>
              </a:rPr>
              <a:t>Performance</a:t>
            </a:r>
            <a:endParaRPr lang="en-US">
              <a:solidFill>
                <a:schemeClr val="tx1"/>
              </a:solidFill>
            </a:endParaRPr>
          </a:p>
          <a:p>
            <a:pPr marL="0" indent="0">
              <a:buNone/>
            </a:pPr>
            <a:r>
              <a:rPr lang="EN-US" b="1">
                <a:solidFill>
                  <a:srgbClr val="404040"/>
                </a:solidFill>
              </a:rPr>
              <a:t>Theory of Emergent Literacy</a:t>
            </a:r>
            <a:endParaRPr lang="en-US" b="1">
              <a:solidFill>
                <a:srgbClr val="404040"/>
              </a:solidFill>
            </a:endParaRPr>
          </a:p>
          <a:p>
            <a:pPr marL="0" indent="0">
              <a:buNone/>
            </a:pPr>
            <a:r>
              <a:rPr lang="EN-US" b="1">
                <a:solidFill>
                  <a:srgbClr val="404040"/>
                </a:solidFill>
              </a:rPr>
              <a:t>Mary Clay</a:t>
            </a:r>
            <a:r>
              <a:rPr lang="EN-US">
                <a:solidFill>
                  <a:srgbClr val="404040"/>
                </a:solidFill>
              </a:rPr>
              <a:t> (1966 ) states that literacy development in children are acquired before they get into the classroom and is continuous and ongoing. (importance of a literacy rich home environment) </a:t>
            </a:r>
          </a:p>
          <a:p>
            <a:r>
              <a:rPr lang="EN-US">
                <a:solidFill>
                  <a:srgbClr val="404040"/>
                </a:solidFill>
              </a:rPr>
              <a:t>Children's development in areas of listening, speaking, reading, and writing skills begin at birth.</a:t>
            </a:r>
            <a:endParaRPr lang="en-US">
              <a:solidFill>
                <a:srgbClr val="404040"/>
              </a:solidFill>
            </a:endParaRPr>
          </a:p>
          <a:p>
            <a:r>
              <a:rPr lang="EN-US">
                <a:solidFill>
                  <a:srgbClr val="404040"/>
                </a:solidFill>
              </a:rPr>
              <a:t>Children that are exposed with meaningful activities and engaged meaning reading and writing experiences at home develop literacy knowledge in their lives. </a:t>
            </a:r>
            <a:endParaRPr lang="en-US">
              <a:solidFill>
                <a:srgbClr val="404040"/>
              </a:solidFill>
            </a:endParaRPr>
          </a:p>
          <a:p>
            <a:r>
              <a:rPr lang="EN-US">
                <a:solidFill>
                  <a:schemeClr val="tx1"/>
                </a:solidFill>
              </a:rPr>
              <a:t>Early intervention is key</a:t>
            </a:r>
          </a:p>
        </p:txBody>
      </p:sp>
    </p:spTree>
    <p:extLst>
      <p:ext uri="{BB962C8B-B14F-4D97-AF65-F5344CB8AC3E}">
        <p14:creationId xmlns:p14="http://schemas.microsoft.com/office/powerpoint/2010/main" val="864798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Review of Related Literature (cont'd)</a:t>
            </a:r>
            <a:endParaRPr lang="en-US"/>
          </a:p>
        </p:txBody>
      </p:sp>
      <p:sp>
        <p:nvSpPr>
          <p:cNvPr id="3" name="Content Placeholder 2"/>
          <p:cNvSpPr>
            <a:spLocks noGrp="1"/>
          </p:cNvSpPr>
          <p:nvPr>
            <p:ph idx="1"/>
          </p:nvPr>
        </p:nvSpPr>
        <p:spPr>
          <a:xfrm>
            <a:off x="2249147" y="1510468"/>
            <a:ext cx="9255466" cy="4401382"/>
          </a:xfrm>
        </p:spPr>
        <p:txBody>
          <a:bodyPr vert="horz" lIns="91440" tIns="45720" rIns="91440" bIns="45720" rtlCol="0" anchor="t">
            <a:normAutofit lnSpcReduction="10000"/>
          </a:bodyPr>
          <a:lstStyle/>
          <a:p>
            <a:pPr marL="0" indent="0">
              <a:buNone/>
            </a:pPr>
            <a:r>
              <a:rPr lang="EN-US" b="1">
                <a:solidFill>
                  <a:srgbClr val="000000"/>
                </a:solidFill>
              </a:rPr>
              <a:t>Theory of Family Literacy Theory</a:t>
            </a:r>
            <a:r>
              <a:rPr lang="EN-US">
                <a:solidFill>
                  <a:srgbClr val="000000"/>
                </a:solidFill>
              </a:rPr>
              <a:t> </a:t>
            </a:r>
            <a:endParaRPr lang="en-US">
              <a:solidFill>
                <a:srgbClr val="000000"/>
              </a:solidFill>
            </a:endParaRPr>
          </a:p>
          <a:p>
            <a:pPr marL="0" indent="0">
              <a:buNone/>
            </a:pPr>
            <a:r>
              <a:rPr lang="EN-US">
                <a:solidFill>
                  <a:schemeClr val="tx1"/>
                </a:solidFill>
              </a:rPr>
              <a:t>Denny Taylor (1983) believed that family involvement is directly related to student achievement.</a:t>
            </a:r>
            <a:endParaRPr lang="en-US">
              <a:solidFill>
                <a:schemeClr val="tx1"/>
              </a:solidFill>
            </a:endParaRPr>
          </a:p>
          <a:p>
            <a:r>
              <a:rPr lang="EN-US">
                <a:solidFill>
                  <a:srgbClr val="404040"/>
                </a:solidFill>
              </a:rPr>
              <a:t>Providing comprehensive services to parents and children</a:t>
            </a:r>
            <a:endParaRPr lang="en-US">
              <a:solidFill>
                <a:srgbClr val="404040"/>
              </a:solidFill>
            </a:endParaRPr>
          </a:p>
          <a:p>
            <a:r>
              <a:rPr lang="EN-US">
                <a:solidFill>
                  <a:srgbClr val="404040"/>
                </a:solidFill>
              </a:rPr>
              <a:t>Promoting relationship between family literacy, student achievement, and parental participation</a:t>
            </a:r>
            <a:endParaRPr lang="en-US">
              <a:solidFill>
                <a:srgbClr val="404040"/>
              </a:solidFill>
            </a:endParaRPr>
          </a:p>
          <a:p>
            <a:r>
              <a:rPr lang="EN-US">
                <a:solidFill>
                  <a:srgbClr val="404040"/>
                </a:solidFill>
              </a:rPr>
              <a:t>Parents are a child's first and best teacher</a:t>
            </a:r>
            <a:endParaRPr lang="en-US">
              <a:solidFill>
                <a:srgbClr val="404040"/>
              </a:solidFill>
            </a:endParaRPr>
          </a:p>
          <a:p>
            <a:pPr marL="0" indent="0" algn="ctr">
              <a:buNone/>
            </a:pPr>
            <a:r>
              <a:rPr lang="EN-US" sz="2400" b="1"/>
              <a:t>Hypothesis</a:t>
            </a:r>
            <a:endParaRPr lang="en-US"/>
          </a:p>
          <a:p>
            <a:pPr marL="0" indent="0">
              <a:buNone/>
            </a:pPr>
            <a:r>
              <a:rPr lang="EN-US" b="1">
                <a:solidFill>
                  <a:schemeClr val="tx1"/>
                </a:solidFill>
              </a:rPr>
              <a:t>HR1</a:t>
            </a:r>
            <a:br>
              <a:rPr lang="en-US" b="1">
                <a:solidFill>
                  <a:schemeClr val="tx1"/>
                </a:solidFill>
              </a:rPr>
            </a:br>
            <a:r>
              <a:rPr lang="EN-US">
                <a:solidFill>
                  <a:schemeClr val="tx1"/>
                </a:solidFill>
              </a:rPr>
              <a:t>Parental involvement with homework to 28 third grade students , five times a week for 30minutes a day over a two month period in the evening will increase reading test scores of P.S. X.</a:t>
            </a:r>
            <a:br>
              <a:rPr lang="en-US" b="1">
                <a:solidFill>
                  <a:schemeClr val="tx1"/>
                </a:solidFill>
              </a:rPr>
            </a:br>
            <a:endParaRPr lang="EN-US" b="1">
              <a:solidFill>
                <a:schemeClr val="tx1"/>
              </a:solidFill>
            </a:endParaRPr>
          </a:p>
        </p:txBody>
      </p:sp>
    </p:spTree>
    <p:extLst>
      <p:ext uri="{BB962C8B-B14F-4D97-AF65-F5344CB8AC3E}">
        <p14:creationId xmlns:p14="http://schemas.microsoft.com/office/powerpoint/2010/main" val="789194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a:solidFill>
                  <a:srgbClr val="262626"/>
                </a:solidFill>
              </a:rPr>
              <a:t>References</a:t>
            </a:r>
            <a:endParaRPr lang="en-US" b="1">
              <a:solidFill>
                <a:srgbClr val="262626"/>
              </a:solidFill>
            </a:endParaRPr>
          </a:p>
        </p:txBody>
      </p:sp>
      <p:sp>
        <p:nvSpPr>
          <p:cNvPr id="3" name="Content Placeholder 2"/>
          <p:cNvSpPr>
            <a:spLocks noGrp="1"/>
          </p:cNvSpPr>
          <p:nvPr>
            <p:ph idx="1"/>
          </p:nvPr>
        </p:nvSpPr>
        <p:spPr>
          <a:xfrm>
            <a:off x="1323975" y="1325015"/>
            <a:ext cx="10785475" cy="6256885"/>
          </a:xfrm>
        </p:spPr>
        <p:txBody>
          <a:bodyPr vert="horz" lIns="91440" tIns="45720" rIns="91440" bIns="45720" rtlCol="0" anchor="t">
            <a:normAutofit fontScale="55000" lnSpcReduction="20000"/>
          </a:bodyPr>
          <a:lstStyle/>
          <a:p>
            <a:endParaRPr lang="en-US" sz="1600">
              <a:solidFill>
                <a:schemeClr val="tx1"/>
              </a:solidFill>
              <a:latin typeface="Arial"/>
            </a:endParaRPr>
          </a:p>
          <a:p>
            <a:pPr marL="0" indent="0">
              <a:buNone/>
            </a:pPr>
            <a:r>
              <a:rPr lang="EN-US" sz="2400" err="1">
                <a:solidFill>
                  <a:schemeClr val="tx1"/>
                </a:solidFill>
                <a:latin typeface="Arial"/>
              </a:rPr>
              <a:t>Ediger</a:t>
            </a:r>
            <a:r>
              <a:rPr lang="EN-US" sz="2400">
                <a:solidFill>
                  <a:schemeClr val="tx1"/>
                </a:solidFill>
                <a:latin typeface="Arial"/>
              </a:rPr>
              <a:t>, Marlow. (2008). Psychology of parental involvement in reading. Reading Improvement, 45(1), 46. </a:t>
            </a:r>
            <a:endParaRPr lang="en-US" sz="2400">
              <a:solidFill>
                <a:schemeClr val="tx1"/>
              </a:solidFill>
              <a:latin typeface="Arial"/>
            </a:endParaRPr>
          </a:p>
          <a:p>
            <a:pPr marL="0" indent="0">
              <a:buNone/>
            </a:pPr>
            <a:r>
              <a:rPr lang="EN-US" sz="2400" err="1">
                <a:solidFill>
                  <a:schemeClr val="tx1"/>
                </a:solidFill>
                <a:latin typeface="Arial"/>
              </a:rPr>
              <a:t>Gonida</a:t>
            </a:r>
            <a:r>
              <a:rPr lang="EN-US" sz="2400">
                <a:solidFill>
                  <a:schemeClr val="tx1"/>
                </a:solidFill>
                <a:latin typeface="Arial"/>
              </a:rPr>
              <a:t>, E., &amp; Cortina, K. (2014). Parental involvement in homework: Relations with parent and student achievement‐                 </a:t>
            </a:r>
            <a:endParaRPr lang="en-US" sz="2400">
              <a:solidFill>
                <a:schemeClr val="tx1"/>
              </a:solidFill>
              <a:latin typeface="Arial"/>
            </a:endParaRPr>
          </a:p>
          <a:p>
            <a:pPr marL="0" indent="0">
              <a:buNone/>
            </a:pPr>
            <a:r>
              <a:rPr lang="EN-US" sz="2400">
                <a:solidFill>
                  <a:schemeClr val="tx1"/>
                </a:solidFill>
                <a:latin typeface="Arial"/>
              </a:rPr>
              <a:t>      related </a:t>
            </a:r>
            <a:r>
              <a:rPr lang="EN-US" sz="2400" err="1">
                <a:solidFill>
                  <a:schemeClr val="tx1"/>
                </a:solidFill>
                <a:latin typeface="Arial"/>
              </a:rPr>
              <a:t>motivationalbeliefs</a:t>
            </a:r>
            <a:r>
              <a:rPr lang="EN-US" sz="2400">
                <a:solidFill>
                  <a:schemeClr val="tx1"/>
                </a:solidFill>
                <a:latin typeface="Arial"/>
              </a:rPr>
              <a:t> and achievement.  British Journal of Educational Psychology, 84(3), 376-396.</a:t>
            </a:r>
            <a:endParaRPr lang="en-US" sz="2400">
              <a:solidFill>
                <a:schemeClr val="tx1"/>
              </a:solidFill>
              <a:latin typeface="Arial"/>
            </a:endParaRPr>
          </a:p>
          <a:p>
            <a:pPr marL="0" indent="0">
              <a:buNone/>
            </a:pPr>
            <a:r>
              <a:rPr lang="EN-US" sz="2400">
                <a:solidFill>
                  <a:schemeClr val="tx1"/>
                </a:solidFill>
                <a:latin typeface="Arial"/>
              </a:rPr>
              <a:t>Hoover-Dempsey, K., </a:t>
            </a:r>
            <a:r>
              <a:rPr lang="EN-US" sz="2400" err="1">
                <a:solidFill>
                  <a:schemeClr val="tx1"/>
                </a:solidFill>
                <a:latin typeface="Arial"/>
              </a:rPr>
              <a:t>Bassler</a:t>
            </a:r>
            <a:r>
              <a:rPr lang="EN-US" sz="2400">
                <a:solidFill>
                  <a:schemeClr val="tx1"/>
                </a:solidFill>
                <a:latin typeface="Arial"/>
              </a:rPr>
              <a:t>, O., &amp; </a:t>
            </a:r>
            <a:r>
              <a:rPr lang="EN-US" sz="2400" err="1">
                <a:solidFill>
                  <a:schemeClr val="tx1"/>
                </a:solidFill>
                <a:latin typeface="Arial"/>
              </a:rPr>
              <a:t>Burow</a:t>
            </a:r>
            <a:r>
              <a:rPr lang="EN-US" sz="2400">
                <a:solidFill>
                  <a:schemeClr val="tx1"/>
                </a:solidFill>
                <a:latin typeface="Arial"/>
              </a:rPr>
              <a:t>, R. (1995). Parents' Reported Involvement in Students' Homework: Strategies and Practices. The </a:t>
            </a:r>
            <a:endParaRPr lang="en-US" sz="2400">
              <a:solidFill>
                <a:schemeClr val="tx1"/>
              </a:solidFill>
              <a:latin typeface="Arial"/>
            </a:endParaRPr>
          </a:p>
          <a:p>
            <a:pPr marL="0" indent="0">
              <a:buNone/>
            </a:pPr>
            <a:r>
              <a:rPr lang="EN-US" sz="2400">
                <a:solidFill>
                  <a:schemeClr val="tx1"/>
                </a:solidFill>
                <a:latin typeface="Arial"/>
              </a:rPr>
              <a:t>     Elementary School Journal, 95(5), 435-450.</a:t>
            </a:r>
          </a:p>
          <a:p>
            <a:pPr marL="0" indent="0">
              <a:buNone/>
            </a:pPr>
            <a:r>
              <a:rPr lang="EN-US" sz="2400">
                <a:solidFill>
                  <a:schemeClr val="tx1"/>
                </a:solidFill>
                <a:latin typeface="Arial"/>
              </a:rPr>
              <a:t>Hoover-Dempsey, K., </a:t>
            </a:r>
            <a:r>
              <a:rPr lang="EN-US" sz="2400" err="1">
                <a:solidFill>
                  <a:schemeClr val="tx1"/>
                </a:solidFill>
                <a:latin typeface="Arial"/>
              </a:rPr>
              <a:t>Battiato</a:t>
            </a:r>
            <a:r>
              <a:rPr lang="EN-US" sz="2400">
                <a:solidFill>
                  <a:schemeClr val="tx1"/>
                </a:solidFill>
                <a:latin typeface="Arial"/>
              </a:rPr>
              <a:t>, A., Walker, J., Reed, R., </a:t>
            </a:r>
            <a:r>
              <a:rPr lang="EN-US" sz="2400" err="1">
                <a:solidFill>
                  <a:schemeClr val="tx1"/>
                </a:solidFill>
                <a:latin typeface="Arial"/>
              </a:rPr>
              <a:t>Dejong</a:t>
            </a:r>
            <a:r>
              <a:rPr lang="EN-US" sz="2400">
                <a:solidFill>
                  <a:schemeClr val="tx1"/>
                </a:solidFill>
                <a:latin typeface="Arial"/>
              </a:rPr>
              <a:t>, J., &amp; Jones, K. (2001). Parental Involvement in Homework. Educational </a:t>
            </a:r>
            <a:endParaRPr lang="en-US" sz="2400">
              <a:solidFill>
                <a:schemeClr val="tx1"/>
              </a:solidFill>
              <a:latin typeface="Arial"/>
            </a:endParaRPr>
          </a:p>
          <a:p>
            <a:pPr marL="0" indent="0">
              <a:buNone/>
            </a:pPr>
            <a:r>
              <a:rPr lang="EN-US" sz="2400">
                <a:solidFill>
                  <a:schemeClr val="tx1"/>
                </a:solidFill>
                <a:latin typeface="Arial"/>
              </a:rPr>
              <a:t>     Psychologist, 36(3), 195-209</a:t>
            </a:r>
          </a:p>
          <a:p>
            <a:pPr marL="0" indent="0">
              <a:buNone/>
            </a:pPr>
            <a:r>
              <a:rPr lang="EN-US" sz="2400">
                <a:solidFill>
                  <a:schemeClr val="tx1"/>
                </a:solidFill>
                <a:latin typeface="Arial"/>
              </a:rPr>
              <a:t>Kay, P. J., Fitzgerald, M., </a:t>
            </a:r>
            <a:r>
              <a:rPr lang="EN-US" sz="2400" err="1">
                <a:solidFill>
                  <a:schemeClr val="tx1"/>
                </a:solidFill>
                <a:latin typeface="Arial"/>
              </a:rPr>
              <a:t>Paradee</a:t>
            </a:r>
            <a:r>
              <a:rPr lang="EN-US" sz="2400">
                <a:solidFill>
                  <a:schemeClr val="tx1"/>
                </a:solidFill>
                <a:latin typeface="Arial"/>
              </a:rPr>
              <a:t>, C., &amp; </a:t>
            </a:r>
            <a:r>
              <a:rPr lang="EN-US" sz="2400" err="1">
                <a:solidFill>
                  <a:schemeClr val="tx1"/>
                </a:solidFill>
                <a:latin typeface="Arial"/>
              </a:rPr>
              <a:t>Mellencamp</a:t>
            </a:r>
            <a:r>
              <a:rPr lang="EN-US" sz="2400">
                <a:solidFill>
                  <a:schemeClr val="tx1"/>
                </a:solidFill>
                <a:latin typeface="Arial"/>
              </a:rPr>
              <a:t>, A. (1994). Making homework work at home: the parent's perspective. Journal Of </a:t>
            </a:r>
            <a:endParaRPr lang="en-US" sz="2400">
              <a:solidFill>
                <a:schemeClr val="tx1"/>
              </a:solidFill>
              <a:latin typeface="Arial"/>
            </a:endParaRPr>
          </a:p>
          <a:p>
            <a:pPr marL="0" indent="0">
              <a:buNone/>
            </a:pPr>
            <a:r>
              <a:rPr lang="EN-US" sz="2400">
                <a:solidFill>
                  <a:schemeClr val="tx1"/>
                </a:solidFill>
                <a:latin typeface="Arial"/>
              </a:rPr>
              <a:t>     Learning Disabilities, 27(9), 550-561. </a:t>
            </a:r>
            <a:endParaRPr lang="en-US" sz="2400">
              <a:solidFill>
                <a:schemeClr val="tx1"/>
              </a:solidFill>
              <a:latin typeface="Arial"/>
            </a:endParaRPr>
          </a:p>
          <a:p>
            <a:pPr marL="0" indent="0">
              <a:buNone/>
            </a:pPr>
            <a:r>
              <a:rPr lang="EN-US" sz="2400" err="1">
                <a:solidFill>
                  <a:schemeClr val="tx1"/>
                </a:solidFill>
                <a:latin typeface="Arial"/>
              </a:rPr>
              <a:t>Mkandawire</a:t>
            </a:r>
            <a:r>
              <a:rPr lang="EN-US" sz="2400">
                <a:solidFill>
                  <a:schemeClr val="tx1"/>
                </a:solidFill>
                <a:latin typeface="Arial"/>
              </a:rPr>
              <a:t>, S.B. (2015). LTC 1000 Theories of Literacy and Theories of Literacy Development. The University of </a:t>
            </a:r>
            <a:r>
              <a:rPr lang="EN-US" sz="2400" err="1">
                <a:solidFill>
                  <a:schemeClr val="tx1"/>
                </a:solidFill>
                <a:latin typeface="Arial"/>
              </a:rPr>
              <a:t>Nambia</a:t>
            </a:r>
            <a:r>
              <a:rPr lang="EN-US" sz="2400">
                <a:solidFill>
                  <a:schemeClr val="tx1"/>
                </a:solidFill>
                <a:latin typeface="Arial"/>
              </a:rPr>
              <a:t> Lecture </a:t>
            </a:r>
            <a:endParaRPr lang="en-US" sz="2400">
              <a:solidFill>
                <a:schemeClr val="tx1"/>
              </a:solidFill>
              <a:latin typeface="Arial"/>
            </a:endParaRPr>
          </a:p>
          <a:p>
            <a:pPr marL="0" indent="0">
              <a:buNone/>
            </a:pPr>
            <a:r>
              <a:rPr lang="EN-US" sz="2400">
                <a:solidFill>
                  <a:schemeClr val="tx1"/>
                </a:solidFill>
                <a:latin typeface="Arial"/>
              </a:rPr>
              <a:t>     notes for week 9. Retrieved https://sitwe.wordpress.com/2015/12/14/306/</a:t>
            </a:r>
          </a:p>
          <a:p>
            <a:pPr marL="0" indent="0">
              <a:buNone/>
            </a:pPr>
            <a:r>
              <a:rPr lang="EN-US" sz="2400">
                <a:solidFill>
                  <a:schemeClr val="tx1"/>
                </a:solidFill>
                <a:latin typeface="Arial"/>
              </a:rPr>
              <a:t>Sheldon, Steven B. (2003). Linking School--Family--Community Partnerships in Urban Elementary Schools to Student Achievement on State </a:t>
            </a:r>
            <a:endParaRPr lang="en-US" sz="2400">
              <a:solidFill>
                <a:schemeClr val="tx1"/>
              </a:solidFill>
              <a:latin typeface="Arial"/>
            </a:endParaRPr>
          </a:p>
          <a:p>
            <a:pPr marL="0" indent="0">
              <a:buNone/>
            </a:pPr>
            <a:r>
              <a:rPr lang="EN-US" sz="2400">
                <a:solidFill>
                  <a:schemeClr val="tx1"/>
                </a:solidFill>
                <a:latin typeface="Arial"/>
              </a:rPr>
              <a:t>     Tests. Urban Review, 35(2), 149-65.</a:t>
            </a:r>
          </a:p>
          <a:p>
            <a:pPr marL="0" indent="0">
              <a:buNone/>
            </a:pPr>
            <a:r>
              <a:rPr lang="EN-US" sz="2400" err="1">
                <a:solidFill>
                  <a:schemeClr val="tx1"/>
                </a:solidFill>
                <a:latin typeface="Arial"/>
              </a:rPr>
              <a:t>Silinskas</a:t>
            </a:r>
            <a:r>
              <a:rPr lang="EN-US" sz="2400">
                <a:solidFill>
                  <a:schemeClr val="tx1"/>
                </a:solidFill>
                <a:latin typeface="Arial"/>
              </a:rPr>
              <a:t>, G., </a:t>
            </a:r>
            <a:r>
              <a:rPr lang="EN-US" sz="2400" err="1">
                <a:solidFill>
                  <a:schemeClr val="tx1"/>
                </a:solidFill>
                <a:latin typeface="Arial"/>
              </a:rPr>
              <a:t>Niemi</a:t>
            </a:r>
            <a:r>
              <a:rPr lang="EN-US" sz="2400">
                <a:solidFill>
                  <a:schemeClr val="tx1"/>
                </a:solidFill>
                <a:latin typeface="Arial"/>
              </a:rPr>
              <a:t>, P., </a:t>
            </a:r>
            <a:r>
              <a:rPr lang="EN-US" sz="2400" err="1">
                <a:solidFill>
                  <a:schemeClr val="tx1"/>
                </a:solidFill>
                <a:latin typeface="Arial"/>
              </a:rPr>
              <a:t>Lerkkanen</a:t>
            </a:r>
            <a:r>
              <a:rPr lang="EN-US" sz="2400">
                <a:solidFill>
                  <a:schemeClr val="tx1"/>
                </a:solidFill>
                <a:latin typeface="Arial"/>
              </a:rPr>
              <a:t>, M., &amp; </a:t>
            </a:r>
            <a:r>
              <a:rPr lang="EN-US" sz="2400" err="1">
                <a:solidFill>
                  <a:schemeClr val="tx1"/>
                </a:solidFill>
                <a:latin typeface="Arial"/>
              </a:rPr>
              <a:t>Nurmi</a:t>
            </a:r>
            <a:r>
              <a:rPr lang="EN-US" sz="2400">
                <a:solidFill>
                  <a:schemeClr val="tx1"/>
                </a:solidFill>
                <a:latin typeface="Arial"/>
              </a:rPr>
              <a:t>, J. (2013). Children’s poor academic performance evokes parental homework     </a:t>
            </a:r>
            <a:endParaRPr lang="en-US" sz="2400">
              <a:solidFill>
                <a:schemeClr val="tx1"/>
              </a:solidFill>
              <a:latin typeface="Arial"/>
            </a:endParaRPr>
          </a:p>
          <a:p>
            <a:pPr marL="0" indent="0">
              <a:buNone/>
            </a:pPr>
            <a:r>
              <a:rPr lang="EN-US" sz="2400">
                <a:solidFill>
                  <a:schemeClr val="tx1"/>
                </a:solidFill>
                <a:latin typeface="Arial"/>
              </a:rPr>
              <a:t>     Assistance-but does it help? </a:t>
            </a:r>
            <a:r>
              <a:rPr lang="EN-US" sz="2400" i="1">
                <a:solidFill>
                  <a:schemeClr val="tx1"/>
                </a:solidFill>
                <a:latin typeface="Arial"/>
              </a:rPr>
              <a:t>International Journal of Behavioral Development,</a:t>
            </a:r>
            <a:r>
              <a:rPr lang="EN-US" sz="2400">
                <a:solidFill>
                  <a:schemeClr val="tx1"/>
                </a:solidFill>
                <a:latin typeface="Arial"/>
              </a:rPr>
              <a:t> </a:t>
            </a:r>
            <a:r>
              <a:rPr lang="EN-US" sz="2400" i="1">
                <a:solidFill>
                  <a:schemeClr val="tx1"/>
                </a:solidFill>
                <a:latin typeface="Arial"/>
              </a:rPr>
              <a:t>37</a:t>
            </a:r>
            <a:r>
              <a:rPr lang="EN-US" sz="2400">
                <a:solidFill>
                  <a:schemeClr val="tx1"/>
                </a:solidFill>
                <a:latin typeface="Arial"/>
              </a:rPr>
              <a:t>(1), 44-56.</a:t>
            </a:r>
          </a:p>
          <a:p>
            <a:pPr marL="0" indent="0">
              <a:buNone/>
            </a:pPr>
            <a:r>
              <a:rPr lang="EN-US" sz="2400">
                <a:solidFill>
                  <a:schemeClr val="tx1"/>
                </a:solidFill>
                <a:latin typeface="Arial"/>
              </a:rPr>
              <a:t>Valle, A., </a:t>
            </a:r>
            <a:r>
              <a:rPr lang="EN-US" sz="2400" err="1">
                <a:solidFill>
                  <a:schemeClr val="tx1"/>
                </a:solidFill>
                <a:latin typeface="Arial"/>
              </a:rPr>
              <a:t>Regueiro</a:t>
            </a:r>
            <a:r>
              <a:rPr lang="EN-US" sz="2400">
                <a:solidFill>
                  <a:schemeClr val="tx1"/>
                </a:solidFill>
                <a:latin typeface="Arial"/>
              </a:rPr>
              <a:t>, B., Nunez, J., Rodriguez, S., </a:t>
            </a:r>
            <a:r>
              <a:rPr lang="EN-US" sz="2400" err="1">
                <a:solidFill>
                  <a:schemeClr val="tx1"/>
                </a:solidFill>
                <a:latin typeface="Arial"/>
              </a:rPr>
              <a:t>Pineiro</a:t>
            </a:r>
            <a:r>
              <a:rPr lang="EN-US" sz="2400">
                <a:solidFill>
                  <a:schemeClr val="tx1"/>
                </a:solidFill>
                <a:latin typeface="Arial"/>
              </a:rPr>
              <a:t>, I., &amp; Rosario, P. (2016). Academic Goals, Student Homework Engagement, and </a:t>
            </a:r>
            <a:endParaRPr lang="en-US" sz="2400">
              <a:solidFill>
                <a:schemeClr val="tx1"/>
              </a:solidFill>
              <a:latin typeface="Arial"/>
            </a:endParaRPr>
          </a:p>
          <a:p>
            <a:pPr marL="0" indent="0">
              <a:buNone/>
            </a:pPr>
            <a:r>
              <a:rPr lang="EN-US" sz="2400">
                <a:solidFill>
                  <a:schemeClr val="tx1"/>
                </a:solidFill>
                <a:latin typeface="Arial"/>
              </a:rPr>
              <a:t>     Academic Achievement in Elementary School. Frontiers in Psychology, March 31, 2016. </a:t>
            </a:r>
            <a:endParaRPr lang="en-US" sz="2400">
              <a:solidFill>
                <a:schemeClr val="tx1"/>
              </a:solidFill>
              <a:latin typeface="Arial"/>
            </a:endParaRPr>
          </a:p>
          <a:p>
            <a:pPr marL="0" indent="0">
              <a:buNone/>
            </a:pPr>
            <a:r>
              <a:rPr lang="EN-US" sz="2400">
                <a:solidFill>
                  <a:schemeClr val="tx1"/>
                </a:solidFill>
                <a:latin typeface="Arial"/>
              </a:rPr>
              <a:t>Walberg, H. J. (1984). Improving the Productivity of America's Schools. Educational Leadership, 41(8), 19.</a:t>
            </a:r>
            <a:br>
              <a:rPr lang="en-US">
                <a:solidFill>
                  <a:schemeClr val="tx1"/>
                </a:solidFill>
              </a:rPr>
            </a:br>
            <a:br>
              <a:rPr lang="en-US">
                <a:solidFill>
                  <a:schemeClr val="tx1"/>
                </a:solidFill>
              </a:rPr>
            </a:br>
            <a:br>
              <a:rPr lang="en-US">
                <a:solidFill>
                  <a:schemeClr val="tx1"/>
                </a:solidFill>
              </a:rPr>
            </a:br>
            <a:br>
              <a:rPr lang="en-US">
                <a:solidFill>
                  <a:schemeClr val="tx1"/>
                </a:solidFill>
              </a:rPr>
            </a:br>
            <a:br>
              <a:rPr lang="en-US">
                <a:solidFill>
                  <a:schemeClr val="tx1"/>
                </a:solidFill>
              </a:rPr>
            </a:br>
            <a:br>
              <a:rPr lang="en-US">
                <a:solidFill>
                  <a:schemeClr val="tx1"/>
                </a:solidFill>
              </a:rPr>
            </a:br>
            <a:br>
              <a:rPr lang="en-US">
                <a:solidFill>
                  <a:schemeClr val="tx1"/>
                </a:solidFill>
              </a:rPr>
            </a:br>
            <a:endParaRPr lang="EN-US">
              <a:solidFill>
                <a:schemeClr val="tx1"/>
              </a:solidFill>
            </a:endParaRPr>
          </a:p>
          <a:p>
            <a:endParaRPr lang="EN-US">
              <a:solidFill>
                <a:schemeClr val="tx1"/>
              </a:solidFill>
            </a:endParaRPr>
          </a:p>
        </p:txBody>
      </p:sp>
    </p:spTree>
    <p:extLst>
      <p:ext uri="{BB962C8B-B14F-4D97-AF65-F5344CB8AC3E}">
        <p14:creationId xmlns:p14="http://schemas.microsoft.com/office/powerpoint/2010/main" val="340581534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6</Slides>
  <Notes>6</Notes>
  <HiddenSlides>0</HiddenSlide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Wisp</vt:lpstr>
      <vt:lpstr>Parental Involvement with homework </vt:lpstr>
      <vt:lpstr>Table of Contents</vt:lpstr>
      <vt:lpstr>Statement of the Problem</vt:lpstr>
      <vt:lpstr>Review of Related Literature</vt:lpstr>
      <vt:lpstr>Review of Related Literature (cont'd)</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Parental Involvement with homework </dc:title>
  <cp:revision>1</cp:revision>
  <dcterms:modified xsi:type="dcterms:W3CDTF">2016-10-18T16:43:02Z</dcterms:modified>
</cp:coreProperties>
</file>